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1" r:id="rId7"/>
    <p:sldId id="263" r:id="rId8"/>
    <p:sldId id="262" r:id="rId9"/>
    <p:sldId id="260"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49" d="100"/>
          <a:sy n="49" d="100"/>
        </p:scale>
        <p:origin x="4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0792B4-AC6D-4E65-9566-F1E3CED1F515}"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257238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792B4-AC6D-4E65-9566-F1E3CED1F515}"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373717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792B4-AC6D-4E65-9566-F1E3CED1F515}"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103254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792B4-AC6D-4E65-9566-F1E3CED1F515}"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115099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0792B4-AC6D-4E65-9566-F1E3CED1F515}"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2689509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0792B4-AC6D-4E65-9566-F1E3CED1F515}"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391933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0792B4-AC6D-4E65-9566-F1E3CED1F515}" type="datetimeFigureOut">
              <a:rPr lang="en-US" smtClean="0"/>
              <a:t>8/22/2016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1073335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0792B4-AC6D-4E65-9566-F1E3CED1F515}" type="datetimeFigureOut">
              <a:rPr lang="en-US" smtClean="0"/>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15999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792B4-AC6D-4E65-9566-F1E3CED1F515}" type="datetimeFigureOut">
              <a:rPr lang="en-US" smtClean="0"/>
              <a:t>8/22/2016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2331874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792B4-AC6D-4E65-9566-F1E3CED1F515}"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383600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792B4-AC6D-4E65-9566-F1E3CED1F515}"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E7EE7-DFDB-4124-96A8-FD761157D4B3}" type="slidenum">
              <a:rPr lang="en-US" smtClean="0"/>
              <a:t>‹#›</a:t>
            </a:fld>
            <a:endParaRPr lang="en-US"/>
          </a:p>
        </p:txBody>
      </p:sp>
    </p:spTree>
    <p:extLst>
      <p:ext uri="{BB962C8B-B14F-4D97-AF65-F5344CB8AC3E}">
        <p14:creationId xmlns:p14="http://schemas.microsoft.com/office/powerpoint/2010/main" val="169563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792B4-AC6D-4E65-9566-F1E3CED1F515}" type="datetimeFigureOut">
              <a:rPr lang="en-US" smtClean="0"/>
              <a:t>8/22/2016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E7EE7-DFDB-4124-96A8-FD761157D4B3}" type="slidenum">
              <a:rPr lang="en-US" smtClean="0"/>
              <a:t>‹#›</a:t>
            </a:fld>
            <a:endParaRPr lang="en-US"/>
          </a:p>
        </p:txBody>
      </p:sp>
    </p:spTree>
    <p:extLst>
      <p:ext uri="{BB962C8B-B14F-4D97-AF65-F5344CB8AC3E}">
        <p14:creationId xmlns:p14="http://schemas.microsoft.com/office/powerpoint/2010/main" val="206186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Argumentative Writing</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For Literary Analysis</a:t>
            </a:r>
          </a:p>
          <a:p>
            <a:endParaRPr lang="en-US" dirty="0"/>
          </a:p>
          <a:p>
            <a:endParaRPr lang="en-US" dirty="0" smtClean="0"/>
          </a:p>
          <a:p>
            <a:endParaRPr lang="en-US" dirty="0"/>
          </a:p>
          <a:p>
            <a:r>
              <a:rPr lang="en-US" dirty="0" smtClean="0"/>
              <a:t>Adapted from the MLA Owl at Purdue</a:t>
            </a:r>
            <a:endParaRPr lang="en-US" dirty="0"/>
          </a:p>
        </p:txBody>
      </p:sp>
    </p:spTree>
    <p:extLst>
      <p:ext uri="{BB962C8B-B14F-4D97-AF65-F5344CB8AC3E}">
        <p14:creationId xmlns:p14="http://schemas.microsoft.com/office/powerpoint/2010/main" val="3105696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Introductions</a:t>
            </a:r>
            <a:endParaRPr lang="en-US" b="1" dirty="0">
              <a:solidFill>
                <a:srgbClr val="7030A0"/>
              </a:solidFill>
            </a:endParaRPr>
          </a:p>
        </p:txBody>
      </p:sp>
      <p:sp>
        <p:nvSpPr>
          <p:cNvPr id="3" name="Content Placeholder 2"/>
          <p:cNvSpPr>
            <a:spLocks noGrp="1"/>
          </p:cNvSpPr>
          <p:nvPr>
            <p:ph idx="1"/>
          </p:nvPr>
        </p:nvSpPr>
        <p:spPr/>
        <p:txBody>
          <a:bodyPr/>
          <a:lstStyle/>
          <a:p>
            <a:pPr marL="0" indent="0">
              <a:buNone/>
            </a:pPr>
            <a:r>
              <a:rPr lang="en-US" sz="3200" dirty="0">
                <a:solidFill>
                  <a:srgbClr val="7030A0"/>
                </a:solidFill>
              </a:rPr>
              <a:t>The introduction is the broad beginning of the paper that answers three important questions:</a:t>
            </a:r>
          </a:p>
          <a:p>
            <a:r>
              <a:rPr lang="en-US" dirty="0">
                <a:solidFill>
                  <a:srgbClr val="7030A0"/>
                </a:solidFill>
              </a:rPr>
              <a:t>What is this?</a:t>
            </a:r>
          </a:p>
          <a:p>
            <a:r>
              <a:rPr lang="en-US" dirty="0">
                <a:solidFill>
                  <a:srgbClr val="7030A0"/>
                </a:solidFill>
              </a:rPr>
              <a:t>Why am I reading it?</a:t>
            </a:r>
          </a:p>
          <a:p>
            <a:r>
              <a:rPr lang="en-US" dirty="0">
                <a:solidFill>
                  <a:srgbClr val="7030A0"/>
                </a:solidFill>
              </a:rPr>
              <a:t>What do you want me to </a:t>
            </a:r>
            <a:r>
              <a:rPr lang="en-US" dirty="0" smtClean="0">
                <a:solidFill>
                  <a:srgbClr val="7030A0"/>
                </a:solidFill>
              </a:rPr>
              <a:t>do/understand?</a:t>
            </a:r>
            <a:endParaRPr lang="en-US" dirty="0">
              <a:solidFill>
                <a:srgbClr val="7030A0"/>
              </a:solidFill>
            </a:endParaRPr>
          </a:p>
          <a:p>
            <a:pPr marL="0" indent="0">
              <a:buNone/>
            </a:pPr>
            <a:endParaRPr lang="en-US" dirty="0"/>
          </a:p>
        </p:txBody>
      </p:sp>
    </p:spTree>
    <p:extLst>
      <p:ext uri="{BB962C8B-B14F-4D97-AF65-F5344CB8AC3E}">
        <p14:creationId xmlns:p14="http://schemas.microsoft.com/office/powerpoint/2010/main" val="27310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6383" y="622570"/>
            <a:ext cx="10867417" cy="6031149"/>
          </a:xfrm>
        </p:spPr>
        <p:txBody>
          <a:bodyPr/>
          <a:lstStyle/>
          <a:p>
            <a:pPr marL="0" indent="0">
              <a:buNone/>
            </a:pPr>
            <a:r>
              <a:rPr lang="en-US" sz="3600" b="1" dirty="0">
                <a:solidFill>
                  <a:srgbClr val="7030A0"/>
                </a:solidFill>
              </a:rPr>
              <a:t>You should answer these questions by doing the following:</a:t>
            </a:r>
          </a:p>
          <a:p>
            <a:r>
              <a:rPr lang="en-US" dirty="0">
                <a:solidFill>
                  <a:srgbClr val="7030A0"/>
                </a:solidFill>
              </a:rPr>
              <a:t>Set the context –provide general information about the main idea, explaining the situation so the reader can make sense of the topic and the claims you make and support</a:t>
            </a:r>
          </a:p>
          <a:p>
            <a:r>
              <a:rPr lang="en-US" dirty="0">
                <a:solidFill>
                  <a:srgbClr val="7030A0"/>
                </a:solidFill>
              </a:rPr>
              <a:t>State why the main idea is important –tell the reader why he or she should care and keep reading. Your goal is to create a compelling, clear, and convincing essay people will want to read and act upon</a:t>
            </a:r>
          </a:p>
          <a:p>
            <a:r>
              <a:rPr lang="en-US" dirty="0">
                <a:solidFill>
                  <a:srgbClr val="7030A0"/>
                </a:solidFill>
              </a:rPr>
              <a:t>State your </a:t>
            </a:r>
            <a:r>
              <a:rPr lang="en-US" dirty="0" smtClean="0">
                <a:solidFill>
                  <a:srgbClr val="7030A0"/>
                </a:solidFill>
              </a:rPr>
              <a:t>thesis</a:t>
            </a:r>
            <a:r>
              <a:rPr lang="en-US" i="1" dirty="0" smtClean="0">
                <a:solidFill>
                  <a:srgbClr val="7030A0"/>
                </a:solidFill>
              </a:rPr>
              <a:t>/</a:t>
            </a:r>
            <a:r>
              <a:rPr lang="en-US" dirty="0" smtClean="0">
                <a:solidFill>
                  <a:srgbClr val="7030A0"/>
                </a:solidFill>
              </a:rPr>
              <a:t>claim</a:t>
            </a:r>
          </a:p>
          <a:p>
            <a:endParaRPr lang="en-US" dirty="0">
              <a:solidFill>
                <a:srgbClr val="7030A0"/>
              </a:solidFill>
            </a:endParaRPr>
          </a:p>
          <a:p>
            <a:pPr marL="0" indent="0">
              <a:buNone/>
            </a:pPr>
            <a:r>
              <a:rPr lang="en-US" dirty="0" smtClean="0">
                <a:solidFill>
                  <a:srgbClr val="7030A0"/>
                </a:solidFill>
              </a:rPr>
              <a:t>What’s the difference between a paper’s topic and its thesis?</a:t>
            </a:r>
            <a:endParaRPr lang="en-US" dirty="0">
              <a:solidFill>
                <a:srgbClr val="7030A0"/>
              </a:solidFill>
            </a:endParaRPr>
          </a:p>
          <a:p>
            <a:endParaRPr lang="en-US" dirty="0"/>
          </a:p>
        </p:txBody>
      </p:sp>
    </p:spTree>
    <p:extLst>
      <p:ext uri="{BB962C8B-B14F-4D97-AF65-F5344CB8AC3E}">
        <p14:creationId xmlns:p14="http://schemas.microsoft.com/office/powerpoint/2010/main" val="1763289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464" y="0"/>
            <a:ext cx="10515600" cy="1325563"/>
          </a:xfrm>
        </p:spPr>
        <p:txBody>
          <a:bodyPr/>
          <a:lstStyle/>
          <a:p>
            <a:r>
              <a:rPr lang="en-US" b="1" dirty="0" smtClean="0">
                <a:solidFill>
                  <a:srgbClr val="7030A0"/>
                </a:solidFill>
              </a:rPr>
              <a:t>Conclusions</a:t>
            </a:r>
            <a:endParaRPr lang="en-US" b="1" dirty="0">
              <a:solidFill>
                <a:srgbClr val="7030A0"/>
              </a:solidFill>
            </a:endParaRPr>
          </a:p>
        </p:txBody>
      </p:sp>
      <p:sp>
        <p:nvSpPr>
          <p:cNvPr id="3" name="Content Placeholder 2"/>
          <p:cNvSpPr>
            <a:spLocks noGrp="1"/>
          </p:cNvSpPr>
          <p:nvPr>
            <p:ph idx="1"/>
          </p:nvPr>
        </p:nvSpPr>
        <p:spPr>
          <a:xfrm>
            <a:off x="233464" y="1050587"/>
            <a:ext cx="11958536" cy="5807413"/>
          </a:xfrm>
        </p:spPr>
        <p:txBody>
          <a:bodyPr>
            <a:normAutofit lnSpcReduction="10000"/>
          </a:bodyPr>
          <a:lstStyle/>
          <a:p>
            <a:pPr marL="0" indent="0">
              <a:buNone/>
            </a:pPr>
            <a:r>
              <a:rPr lang="en-US" dirty="0">
                <a:solidFill>
                  <a:srgbClr val="7030A0"/>
                </a:solidFill>
              </a:rPr>
              <a:t>Conclusions wrap up what you have been discussing in your paper. After moving from general to specific information in the introduction and body paragraphs, your conclusion should begin pulling back into more general information that restates the main points of your argument. Conclusions may also call for action or overview future possible </a:t>
            </a:r>
            <a:r>
              <a:rPr lang="en-US" dirty="0" smtClean="0">
                <a:solidFill>
                  <a:srgbClr val="7030A0"/>
                </a:solidFill>
              </a:rPr>
              <a:t>research….this is sometimes called the “SO WHAT?” statement. The </a:t>
            </a:r>
            <a:r>
              <a:rPr lang="en-US" dirty="0">
                <a:solidFill>
                  <a:srgbClr val="7030A0"/>
                </a:solidFill>
              </a:rPr>
              <a:t>following outline may help you conclude your paper:</a:t>
            </a:r>
          </a:p>
          <a:p>
            <a:r>
              <a:rPr lang="en-US" dirty="0">
                <a:solidFill>
                  <a:srgbClr val="7030A0"/>
                </a:solidFill>
              </a:rPr>
              <a:t>In a general way,</a:t>
            </a:r>
          </a:p>
          <a:p>
            <a:r>
              <a:rPr lang="en-US" dirty="0">
                <a:solidFill>
                  <a:srgbClr val="7030A0"/>
                </a:solidFill>
              </a:rPr>
              <a:t>Restate your topic and why it is important,</a:t>
            </a:r>
          </a:p>
          <a:p>
            <a:r>
              <a:rPr lang="en-US" dirty="0">
                <a:solidFill>
                  <a:srgbClr val="7030A0"/>
                </a:solidFill>
              </a:rPr>
              <a:t>Restate your thesis/claim,</a:t>
            </a:r>
          </a:p>
          <a:p>
            <a:r>
              <a:rPr lang="en-US" dirty="0">
                <a:solidFill>
                  <a:srgbClr val="7030A0"/>
                </a:solidFill>
              </a:rPr>
              <a:t>Address opposing viewpoints and explain why readers should align with your position,</a:t>
            </a:r>
          </a:p>
          <a:p>
            <a:r>
              <a:rPr lang="en-US" dirty="0" smtClean="0">
                <a:solidFill>
                  <a:srgbClr val="7030A0"/>
                </a:solidFill>
              </a:rPr>
              <a:t>The “So what?” statement. Why is this important? You could almost call it the </a:t>
            </a:r>
            <a:r>
              <a:rPr lang="en-US" b="1" dirty="0" smtClean="0">
                <a:solidFill>
                  <a:srgbClr val="FF0000"/>
                </a:solidFill>
              </a:rPr>
              <a:t>mean</a:t>
            </a:r>
            <a:r>
              <a:rPr lang="en-US" dirty="0" smtClean="0"/>
              <a:t> </a:t>
            </a:r>
            <a:r>
              <a:rPr lang="en-US" dirty="0" smtClean="0">
                <a:solidFill>
                  <a:srgbClr val="7030A0"/>
                </a:solidFill>
              </a:rPr>
              <a:t>and</a:t>
            </a:r>
            <a:r>
              <a:rPr lang="en-US" dirty="0" smtClean="0"/>
              <a:t> </a:t>
            </a:r>
            <a:r>
              <a:rPr lang="en-US" b="1" dirty="0" smtClean="0">
                <a:solidFill>
                  <a:srgbClr val="FF0000"/>
                </a:solidFill>
              </a:rPr>
              <a:t>matter</a:t>
            </a:r>
            <a:r>
              <a:rPr lang="en-US" dirty="0" smtClean="0"/>
              <a:t> </a:t>
            </a:r>
            <a:r>
              <a:rPr lang="en-US" dirty="0" smtClean="0">
                <a:solidFill>
                  <a:srgbClr val="7030A0"/>
                </a:solidFill>
              </a:rPr>
              <a:t>of your entire paper. It can also be a call </a:t>
            </a:r>
            <a:r>
              <a:rPr lang="en-US" dirty="0">
                <a:solidFill>
                  <a:srgbClr val="7030A0"/>
                </a:solidFill>
              </a:rPr>
              <a:t>for action or overview future research possibilities.</a:t>
            </a:r>
          </a:p>
          <a:p>
            <a:endParaRPr lang="en-US" dirty="0"/>
          </a:p>
        </p:txBody>
      </p:sp>
    </p:spTree>
    <p:extLst>
      <p:ext uri="{BB962C8B-B14F-4D97-AF65-F5344CB8AC3E}">
        <p14:creationId xmlns:p14="http://schemas.microsoft.com/office/powerpoint/2010/main" val="259637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You’re done!</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7030A0"/>
                </a:solidFill>
              </a:rPr>
              <a:t>Remember that once you accomplish these tasks, unless otherwise directed by your instructor, you are finished. Done. Complete. Don't try to bring in new points or end with a whiz bang(!) conclusion or try to solve world hunger in the final sentence of your conclusion. Simplicity is best for a clear, convincing message.</a:t>
            </a:r>
          </a:p>
          <a:p>
            <a:pPr marL="0" indent="0">
              <a:buNone/>
            </a:pPr>
            <a:endParaRPr lang="en-US" dirty="0" smtClean="0">
              <a:solidFill>
                <a:srgbClr val="7030A0"/>
              </a:solidFill>
            </a:endParaRPr>
          </a:p>
          <a:p>
            <a:pPr marL="0" indent="0">
              <a:buNone/>
            </a:pPr>
            <a:r>
              <a:rPr lang="en-US" dirty="0" smtClean="0">
                <a:solidFill>
                  <a:srgbClr val="7030A0"/>
                </a:solidFill>
              </a:rPr>
              <a:t>The </a:t>
            </a:r>
            <a:r>
              <a:rPr lang="en-US" dirty="0">
                <a:solidFill>
                  <a:srgbClr val="7030A0"/>
                </a:solidFill>
              </a:rPr>
              <a:t>preacher's maxim is one of the most effective formulas to follow for argument papers:</a:t>
            </a:r>
          </a:p>
          <a:p>
            <a:r>
              <a:rPr lang="en-US" dirty="0">
                <a:solidFill>
                  <a:srgbClr val="7030A0"/>
                </a:solidFill>
              </a:rPr>
              <a:t>Tell what you're going to tell them (introduction).</a:t>
            </a:r>
          </a:p>
          <a:p>
            <a:r>
              <a:rPr lang="en-US" dirty="0">
                <a:solidFill>
                  <a:srgbClr val="7030A0"/>
                </a:solidFill>
              </a:rPr>
              <a:t>Tell them (body).</a:t>
            </a:r>
          </a:p>
          <a:p>
            <a:r>
              <a:rPr lang="en-US" dirty="0">
                <a:solidFill>
                  <a:srgbClr val="7030A0"/>
                </a:solidFill>
              </a:rPr>
              <a:t>Tell them what you told them (conclusion).</a:t>
            </a:r>
          </a:p>
          <a:p>
            <a:endParaRPr lang="en-US" dirty="0"/>
          </a:p>
        </p:txBody>
      </p:sp>
    </p:spTree>
    <p:extLst>
      <p:ext uri="{BB962C8B-B14F-4D97-AF65-F5344CB8AC3E}">
        <p14:creationId xmlns:p14="http://schemas.microsoft.com/office/powerpoint/2010/main" val="171720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Claims within body paragraphs</a:t>
            </a:r>
            <a:endParaRPr lang="en-US" dirty="0"/>
          </a:p>
        </p:txBody>
      </p:sp>
      <p:sp>
        <p:nvSpPr>
          <p:cNvPr id="3" name="Content Placeholder 2"/>
          <p:cNvSpPr>
            <a:spLocks noGrp="1"/>
          </p:cNvSpPr>
          <p:nvPr>
            <p:ph idx="1"/>
          </p:nvPr>
        </p:nvSpPr>
        <p:spPr/>
        <p:txBody>
          <a:bodyPr/>
          <a:lstStyle/>
          <a:p>
            <a:r>
              <a:rPr lang="en-US" b="1" dirty="0"/>
              <a:t>How does the government obtain and maintain control over the populous in “The Lottery”?</a:t>
            </a:r>
            <a:endParaRPr lang="en-US" dirty="0"/>
          </a:p>
          <a:p>
            <a:r>
              <a:rPr lang="en-US" b="1" dirty="0">
                <a:solidFill>
                  <a:srgbClr val="FF0000"/>
                </a:solidFill>
              </a:rPr>
              <a:t>Claim = Title + Subject (Who/What) + The Argument + Details (So what?)</a:t>
            </a:r>
            <a:endParaRPr lang="en-US" dirty="0">
              <a:solidFill>
                <a:srgbClr val="FF0000"/>
              </a:solidFill>
            </a:endParaRPr>
          </a:p>
          <a:p>
            <a:r>
              <a:rPr lang="en-US" b="1" dirty="0"/>
              <a:t>In “The Lottery” by Shirley Jackson, the government obtains and maintains control over populous through brainwashing, which results in ignorance. </a:t>
            </a:r>
            <a:endParaRPr lang="en-US" dirty="0"/>
          </a:p>
          <a:p>
            <a:endParaRPr lang="en-US" dirty="0"/>
          </a:p>
        </p:txBody>
      </p:sp>
    </p:spTree>
    <p:extLst>
      <p:ext uri="{BB962C8B-B14F-4D97-AF65-F5344CB8AC3E}">
        <p14:creationId xmlns:p14="http://schemas.microsoft.com/office/powerpoint/2010/main" val="86746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1">
                    <a:lumMod val="75000"/>
                  </a:schemeClr>
                </a:solidFill>
              </a:rPr>
              <a:t>Evidence within body paragraphs</a:t>
            </a:r>
            <a:endParaRPr lang="en-US" b="1" u="sng" dirty="0">
              <a:solidFill>
                <a:schemeClr val="accent1">
                  <a:lumMod val="75000"/>
                </a:schemeClr>
              </a:solidFill>
            </a:endParaRPr>
          </a:p>
        </p:txBody>
      </p:sp>
      <p:sp>
        <p:nvSpPr>
          <p:cNvPr id="3" name="Content Placeholder 2"/>
          <p:cNvSpPr>
            <a:spLocks noGrp="1"/>
          </p:cNvSpPr>
          <p:nvPr>
            <p:ph idx="1"/>
          </p:nvPr>
        </p:nvSpPr>
        <p:spPr>
          <a:xfrm>
            <a:off x="309093" y="1455314"/>
            <a:ext cx="11044707" cy="5402686"/>
          </a:xfrm>
        </p:spPr>
        <p:txBody>
          <a:bodyPr>
            <a:normAutofit fontScale="92500" lnSpcReduction="10000"/>
          </a:bodyPr>
          <a:lstStyle/>
          <a:p>
            <a:r>
              <a:rPr lang="en-US" b="1" dirty="0">
                <a:solidFill>
                  <a:srgbClr val="FF0000"/>
                </a:solidFill>
              </a:rPr>
              <a:t>Evidence = Lead-In + Quote (Should NOT be more than 3 sentences)</a:t>
            </a:r>
            <a:endParaRPr lang="en-US" dirty="0">
              <a:solidFill>
                <a:srgbClr val="FF0000"/>
              </a:solidFill>
            </a:endParaRPr>
          </a:p>
          <a:p>
            <a:r>
              <a:rPr lang="en-US" b="1" dirty="0">
                <a:solidFill>
                  <a:schemeClr val="accent1">
                    <a:lumMod val="75000"/>
                  </a:schemeClr>
                </a:solidFill>
              </a:rPr>
              <a:t>Example 1: “Use a direct quote” (Seuss  6). </a:t>
            </a:r>
            <a:endParaRPr lang="en-US" dirty="0">
              <a:solidFill>
                <a:schemeClr val="accent1">
                  <a:lumMod val="75000"/>
                </a:schemeClr>
              </a:solidFill>
            </a:endParaRPr>
          </a:p>
          <a:p>
            <a:r>
              <a:rPr lang="en-US" b="1" dirty="0">
                <a:solidFill>
                  <a:schemeClr val="accent1">
                    <a:lumMod val="75000"/>
                  </a:schemeClr>
                </a:solidFill>
              </a:rPr>
              <a:t>	       Or</a:t>
            </a:r>
            <a:endParaRPr lang="en-US" dirty="0">
              <a:solidFill>
                <a:schemeClr val="accent1">
                  <a:lumMod val="75000"/>
                </a:schemeClr>
              </a:solidFill>
            </a:endParaRPr>
          </a:p>
          <a:p>
            <a:r>
              <a:rPr lang="en-US" b="1" dirty="0">
                <a:solidFill>
                  <a:schemeClr val="accent1">
                    <a:lumMod val="75000"/>
                  </a:schemeClr>
                </a:solidFill>
              </a:rPr>
              <a:t>Example 2: “You may not paraphrase!” (Ramp 1</a:t>
            </a:r>
            <a:r>
              <a:rPr lang="en-US" b="1" dirty="0" smtClean="0">
                <a:solidFill>
                  <a:schemeClr val="accent1">
                    <a:lumMod val="75000"/>
                  </a:schemeClr>
                </a:solidFill>
              </a:rPr>
              <a:t>).</a:t>
            </a:r>
          </a:p>
          <a:p>
            <a:r>
              <a:rPr lang="en-US" dirty="0" smtClean="0">
                <a:solidFill>
                  <a:schemeClr val="accent1">
                    <a:lumMod val="75000"/>
                  </a:schemeClr>
                </a:solidFill>
              </a:rPr>
              <a:t>As you choose quotations for a literary analysis, remember the purpose of quoting. Your paper develops an argument about what the author of the text is doing--how the text "works." You use quotations to support this argument; that is, you select, present, and discuss material from the text specifically to "prove" your point--to make your case--in much the same way a lawyer brings evidence before a jury. </a:t>
            </a:r>
            <a:r>
              <a:rPr lang="en-US" b="1" dirty="0" smtClean="0">
                <a:solidFill>
                  <a:srgbClr val="FF0000"/>
                </a:solidFill>
              </a:rPr>
              <a:t>Quoting for any other purpose is counterproductive. </a:t>
            </a:r>
            <a:r>
              <a:rPr lang="en-US" dirty="0" smtClean="0">
                <a:solidFill>
                  <a:schemeClr val="accent1">
                    <a:lumMod val="75000"/>
                  </a:schemeClr>
                </a:solidFill>
              </a:rPr>
              <a:t>Don't quote to "tell the story" or otherwise convey basic information about the text; assume the reader knows the text. Don't quote just for the sake of quoting or just to fill up space. Don't make the reader jump up and shout "Irrelevant!" </a:t>
            </a:r>
            <a:endParaRPr lang="en-US" dirty="0">
              <a:solidFill>
                <a:schemeClr val="accent1">
                  <a:lumMod val="75000"/>
                </a:schemeClr>
              </a:solidFill>
            </a:endParaRPr>
          </a:p>
          <a:p>
            <a:endParaRPr lang="en-US" dirty="0"/>
          </a:p>
        </p:txBody>
      </p:sp>
    </p:spTree>
    <p:extLst>
      <p:ext uri="{BB962C8B-B14F-4D97-AF65-F5344CB8AC3E}">
        <p14:creationId xmlns:p14="http://schemas.microsoft.com/office/powerpoint/2010/main" val="392602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0"/>
            <a:ext cx="10515600" cy="1325563"/>
          </a:xfrm>
        </p:spPr>
        <p:txBody>
          <a:bodyPr/>
          <a:lstStyle/>
          <a:p>
            <a:r>
              <a:rPr lang="en-US" b="1" u="sng" dirty="0" smtClean="0">
                <a:solidFill>
                  <a:schemeClr val="accent1">
                    <a:lumMod val="75000"/>
                  </a:schemeClr>
                </a:solidFill>
              </a:rPr>
              <a:t>Evidence Integration</a:t>
            </a:r>
            <a:endParaRPr lang="en-US" b="1" u="sng" dirty="0">
              <a:solidFill>
                <a:schemeClr val="accent1">
                  <a:lumMod val="75000"/>
                </a:schemeClr>
              </a:solidFill>
            </a:endParaRPr>
          </a:p>
        </p:txBody>
      </p:sp>
      <p:sp>
        <p:nvSpPr>
          <p:cNvPr id="3" name="Content Placeholder 2"/>
          <p:cNvSpPr>
            <a:spLocks noGrp="1"/>
          </p:cNvSpPr>
          <p:nvPr>
            <p:ph idx="1"/>
          </p:nvPr>
        </p:nvSpPr>
        <p:spPr>
          <a:xfrm>
            <a:off x="206063" y="1004552"/>
            <a:ext cx="11565228" cy="5853448"/>
          </a:xfrm>
        </p:spPr>
        <p:txBody>
          <a:bodyPr/>
          <a:lstStyle/>
          <a:p>
            <a:r>
              <a:rPr lang="en-US" dirty="0" smtClean="0">
                <a:solidFill>
                  <a:schemeClr val="accent1">
                    <a:lumMod val="75000"/>
                  </a:schemeClr>
                </a:solidFill>
              </a:rPr>
              <a:t>Introduce a quotation either by indicating what the quote is intended to show or by naming its source, or both. For non-narrative poetry, it's customary to attribute quotations to "the speaker"; for a story with a narrator, to "the narrator." For plays, novels, and other works with characters, identify characters as you quote them. </a:t>
            </a:r>
            <a:endParaRPr lang="en-US" dirty="0">
              <a:solidFill>
                <a:schemeClr val="accent1">
                  <a:lumMod val="75000"/>
                </a:schemeClr>
              </a:solidFill>
            </a:endParaRPr>
          </a:p>
          <a:p>
            <a:r>
              <a:rPr lang="en-US" dirty="0" smtClean="0">
                <a:solidFill>
                  <a:schemeClr val="accent1">
                    <a:lumMod val="75000"/>
                  </a:schemeClr>
                </a:solidFill>
              </a:rPr>
              <a:t>Do not use two quotations in a row, without intervening material of your own. </a:t>
            </a:r>
          </a:p>
          <a:p>
            <a:r>
              <a:rPr lang="en-US" dirty="0" smtClean="0">
                <a:solidFill>
                  <a:schemeClr val="accent1">
                    <a:lumMod val="75000"/>
                  </a:schemeClr>
                </a:solidFill>
              </a:rPr>
              <a:t>Keep it past tense (to be on the safe side). </a:t>
            </a:r>
          </a:p>
          <a:p>
            <a:pPr marL="0" indent="0">
              <a:buNone/>
            </a:pPr>
            <a:endParaRPr lang="en-US" dirty="0" smtClean="0">
              <a:solidFill>
                <a:schemeClr val="accent1">
                  <a:lumMod val="75000"/>
                </a:schemeClr>
              </a:solidFill>
            </a:endParaRPr>
          </a:p>
        </p:txBody>
      </p:sp>
    </p:spTree>
    <p:extLst>
      <p:ext uri="{BB962C8B-B14F-4D97-AF65-F5344CB8AC3E}">
        <p14:creationId xmlns:p14="http://schemas.microsoft.com/office/powerpoint/2010/main" val="1839317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1" y="78233"/>
            <a:ext cx="10515600" cy="1325563"/>
          </a:xfrm>
        </p:spPr>
        <p:txBody>
          <a:bodyPr/>
          <a:lstStyle/>
          <a:p>
            <a:r>
              <a:rPr lang="en-US" b="1" u="sng" dirty="0" smtClean="0">
                <a:solidFill>
                  <a:schemeClr val="accent1"/>
                </a:solidFill>
              </a:rPr>
              <a:t>In-text/parenthetical citations</a:t>
            </a:r>
            <a:endParaRPr lang="en-US" b="1" u="sng" dirty="0">
              <a:solidFill>
                <a:schemeClr val="accent1"/>
              </a:solidFill>
            </a:endParaRPr>
          </a:p>
        </p:txBody>
      </p:sp>
      <p:sp>
        <p:nvSpPr>
          <p:cNvPr id="3" name="Content Placeholder 2"/>
          <p:cNvSpPr>
            <a:spLocks noGrp="1"/>
          </p:cNvSpPr>
          <p:nvPr>
            <p:ph idx="1"/>
          </p:nvPr>
        </p:nvSpPr>
        <p:spPr>
          <a:xfrm>
            <a:off x="218941" y="1146220"/>
            <a:ext cx="11835683" cy="5576551"/>
          </a:xfrm>
        </p:spPr>
        <p:txBody>
          <a:bodyPr>
            <a:normAutofit fontScale="85000" lnSpcReduction="20000"/>
          </a:bodyPr>
          <a:lstStyle/>
          <a:p>
            <a:r>
              <a:rPr lang="en-US" dirty="0">
                <a:solidFill>
                  <a:schemeClr val="accent1"/>
                </a:solidFill>
              </a:rPr>
              <a:t>MLA format follows the author-page method of in-text citation. This means that the author's last name and the page number(s) from which the quotation or paraphrase is taken must appear in the text, and a complete reference should appear on your Works Cited page. The author's name may appear either in the sentence itself or in parentheses following the quotation or paraphrase, but the page number(s) should always appear in the parentheses, not in the text of your sentence. For example:</a:t>
            </a:r>
          </a:p>
          <a:p>
            <a:r>
              <a:rPr lang="en-US" dirty="0">
                <a:solidFill>
                  <a:srgbClr val="FF0000"/>
                </a:solidFill>
              </a:rPr>
              <a:t>Wordsworth stated that Romantic poetry was marked by a "spontaneous overflow of powerful feelings" (263). </a:t>
            </a:r>
            <a:br>
              <a:rPr lang="en-US" dirty="0">
                <a:solidFill>
                  <a:srgbClr val="FF0000"/>
                </a:solidFill>
              </a:rPr>
            </a:br>
            <a:r>
              <a:rPr lang="en-US" dirty="0">
                <a:solidFill>
                  <a:srgbClr val="FF0000"/>
                </a:solidFill>
              </a:rPr>
              <a:t/>
            </a:r>
            <a:br>
              <a:rPr lang="en-US" dirty="0">
                <a:solidFill>
                  <a:srgbClr val="FF0000"/>
                </a:solidFill>
              </a:rPr>
            </a:br>
            <a:r>
              <a:rPr lang="en-US" dirty="0">
                <a:solidFill>
                  <a:srgbClr val="FF0000"/>
                </a:solidFill>
              </a:rPr>
              <a:t>Romantic poetry is characterized by the "spontaneous overflow of powerful feelings" (Wordsworth 263).</a:t>
            </a:r>
          </a:p>
          <a:p>
            <a:r>
              <a:rPr lang="en-US" dirty="0">
                <a:solidFill>
                  <a:srgbClr val="FF0000"/>
                </a:solidFill>
              </a:rPr>
              <a:t>Wordsworth extensively explored the role of emotion in the creative process (263).</a:t>
            </a:r>
          </a:p>
          <a:p>
            <a:r>
              <a:rPr lang="en-US" dirty="0">
                <a:solidFill>
                  <a:schemeClr val="accent1"/>
                </a:solidFill>
              </a:rPr>
              <a:t>Both citations in the examples above, (263) and (Wordsworth 263), tell readers that the information in the sentence can be located on page 263 of a work by an author named Wordsworth. If readers want more information about this source, they can turn to the Works Cited page, where, under the name of Wordsworth, they would find the following information:</a:t>
            </a:r>
          </a:p>
          <a:p>
            <a:r>
              <a:rPr lang="en-US" dirty="0">
                <a:solidFill>
                  <a:srgbClr val="FF0000"/>
                </a:solidFill>
              </a:rPr>
              <a:t>Wordsworth, William. </a:t>
            </a:r>
            <a:r>
              <a:rPr lang="en-US" i="1" dirty="0">
                <a:solidFill>
                  <a:srgbClr val="FF0000"/>
                </a:solidFill>
              </a:rPr>
              <a:t>Lyrical Ballads</a:t>
            </a:r>
            <a:r>
              <a:rPr lang="en-US" dirty="0">
                <a:solidFill>
                  <a:srgbClr val="FF0000"/>
                </a:solidFill>
              </a:rPr>
              <a:t>. London: Oxford UP, 1967. Print.</a:t>
            </a:r>
          </a:p>
          <a:p>
            <a:endParaRPr lang="en-US" dirty="0"/>
          </a:p>
        </p:txBody>
      </p:sp>
    </p:spTree>
    <p:extLst>
      <p:ext uri="{BB962C8B-B14F-4D97-AF65-F5344CB8AC3E}">
        <p14:creationId xmlns:p14="http://schemas.microsoft.com/office/powerpoint/2010/main" val="1119807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52476"/>
            <a:ext cx="10515600" cy="1325563"/>
          </a:xfrm>
        </p:spPr>
        <p:txBody>
          <a:bodyPr/>
          <a:lstStyle/>
          <a:p>
            <a:r>
              <a:rPr lang="en-US" b="1" u="sng" dirty="0" smtClean="0">
                <a:solidFill>
                  <a:schemeClr val="accent1">
                    <a:lumMod val="75000"/>
                  </a:schemeClr>
                </a:solidFill>
              </a:rPr>
              <a:t>Short Quotes</a:t>
            </a:r>
            <a:endParaRPr lang="en-US" b="1" u="sng" dirty="0">
              <a:solidFill>
                <a:schemeClr val="accent1">
                  <a:lumMod val="75000"/>
                </a:schemeClr>
              </a:solidFill>
            </a:endParaRPr>
          </a:p>
        </p:txBody>
      </p:sp>
      <p:sp>
        <p:nvSpPr>
          <p:cNvPr id="3" name="Content Placeholder 2"/>
          <p:cNvSpPr>
            <a:spLocks noGrp="1"/>
          </p:cNvSpPr>
          <p:nvPr>
            <p:ph idx="1"/>
          </p:nvPr>
        </p:nvSpPr>
        <p:spPr>
          <a:xfrm>
            <a:off x="270456" y="1378038"/>
            <a:ext cx="11083344" cy="5293217"/>
          </a:xfrm>
        </p:spPr>
        <p:txBody>
          <a:bodyPr>
            <a:normAutofit fontScale="92500" lnSpcReduction="20000"/>
          </a:bodyPr>
          <a:lstStyle/>
          <a:p>
            <a:r>
              <a:rPr lang="en-US" dirty="0">
                <a:solidFill>
                  <a:schemeClr val="accent1">
                    <a:lumMod val="75000"/>
                  </a:schemeClr>
                </a:solidFill>
              </a:rPr>
              <a:t>To indicate short quotations (fewer than four typed lines of prose or three lines of verse) in your text, enclose the quotation within double quotation marks. Provide the author and specific page citation (in the case of verse, provide line numbers) in the text, and include a complete reference on the Works 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a:t>
            </a:r>
          </a:p>
          <a:p>
            <a:r>
              <a:rPr lang="en-US" dirty="0">
                <a:solidFill>
                  <a:schemeClr val="accent1">
                    <a:lumMod val="75000"/>
                  </a:schemeClr>
                </a:solidFill>
              </a:rPr>
              <a:t>For example, when quoting short passages of prose, use the following examples:</a:t>
            </a:r>
          </a:p>
          <a:p>
            <a:r>
              <a:rPr lang="en-US" dirty="0">
                <a:solidFill>
                  <a:srgbClr val="FF0000"/>
                </a:solidFill>
              </a:rPr>
              <a:t>According to some, dreams express "profound aspects of personality" (Foulkes 184), though others disagree.</a:t>
            </a:r>
          </a:p>
          <a:p>
            <a:r>
              <a:rPr lang="en-US" dirty="0">
                <a:solidFill>
                  <a:srgbClr val="FF0000"/>
                </a:solidFill>
              </a:rPr>
              <a:t>According to Foulkes's study, dreams may express "profound aspects of personality" (184).</a:t>
            </a:r>
          </a:p>
          <a:p>
            <a:r>
              <a:rPr lang="en-US" dirty="0">
                <a:solidFill>
                  <a:srgbClr val="FF0000"/>
                </a:solidFill>
              </a:rPr>
              <a:t>Is it possible that dreams may express "profound aspects of personality" (Foulkes 184)?</a:t>
            </a:r>
          </a:p>
          <a:p>
            <a:endParaRPr lang="en-US" dirty="0"/>
          </a:p>
        </p:txBody>
      </p:sp>
    </p:spTree>
    <p:extLst>
      <p:ext uri="{BB962C8B-B14F-4D97-AF65-F5344CB8AC3E}">
        <p14:creationId xmlns:p14="http://schemas.microsoft.com/office/powerpoint/2010/main" val="4211990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1"/>
                </a:solidFill>
              </a:rPr>
              <a:t>Omitting part of a quote</a:t>
            </a:r>
            <a:endParaRPr lang="en-US" b="1" u="sng" dirty="0">
              <a:solidFill>
                <a:schemeClr val="accent1"/>
              </a:solidFill>
            </a:endParaRPr>
          </a:p>
        </p:txBody>
      </p:sp>
      <p:sp>
        <p:nvSpPr>
          <p:cNvPr id="3" name="Content Placeholder 2"/>
          <p:cNvSpPr>
            <a:spLocks noGrp="1"/>
          </p:cNvSpPr>
          <p:nvPr>
            <p:ph idx="1"/>
          </p:nvPr>
        </p:nvSpPr>
        <p:spPr/>
        <p:txBody>
          <a:bodyPr/>
          <a:lstStyle/>
          <a:p>
            <a:r>
              <a:rPr lang="en-US" dirty="0">
                <a:solidFill>
                  <a:schemeClr val="accent1"/>
                </a:solidFill>
              </a:rPr>
              <a:t>If you omit a word or words from a quotation, you should indicate the deleted word or words by using ellipsis marks, which are three periods ( . . . ) preceded and followed by a space. For example:</a:t>
            </a:r>
          </a:p>
          <a:p>
            <a:pPr marL="0" indent="0">
              <a:buNone/>
            </a:pPr>
            <a:r>
              <a:rPr lang="en-US" dirty="0">
                <a:solidFill>
                  <a:srgbClr val="FF0000"/>
                </a:solidFill>
              </a:rPr>
              <a:t>In an essay on urban legends, Jan Harold Brunvand notes that "some individuals make a point of learning every recent rumor or tale . . . and in a short time a lively exchange of details occurs" (78).</a:t>
            </a:r>
          </a:p>
          <a:p>
            <a:pPr marL="0" indent="0">
              <a:buNone/>
            </a:pPr>
            <a:endParaRPr lang="en-US" dirty="0"/>
          </a:p>
        </p:txBody>
      </p:sp>
    </p:spTree>
    <p:extLst>
      <p:ext uri="{BB962C8B-B14F-4D97-AF65-F5344CB8AC3E}">
        <p14:creationId xmlns:p14="http://schemas.microsoft.com/office/powerpoint/2010/main" val="427027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0"/>
            <a:ext cx="10515600" cy="1325563"/>
          </a:xfrm>
        </p:spPr>
        <p:txBody>
          <a:bodyPr/>
          <a:lstStyle/>
          <a:p>
            <a:r>
              <a:rPr lang="en-US" b="1" u="sng" dirty="0" smtClean="0">
                <a:solidFill>
                  <a:schemeClr val="accent1"/>
                </a:solidFill>
              </a:rPr>
              <a:t>Long Quotations </a:t>
            </a:r>
            <a:endParaRPr lang="en-US" b="1" u="sng" dirty="0">
              <a:solidFill>
                <a:schemeClr val="accent1"/>
              </a:solidFill>
            </a:endParaRPr>
          </a:p>
        </p:txBody>
      </p:sp>
      <p:sp>
        <p:nvSpPr>
          <p:cNvPr id="3" name="Content Placeholder 2"/>
          <p:cNvSpPr>
            <a:spLocks noGrp="1"/>
          </p:cNvSpPr>
          <p:nvPr>
            <p:ph idx="1"/>
          </p:nvPr>
        </p:nvSpPr>
        <p:spPr>
          <a:xfrm>
            <a:off x="309093" y="1300766"/>
            <a:ext cx="11044707" cy="4876197"/>
          </a:xfrm>
        </p:spPr>
        <p:txBody>
          <a:bodyPr>
            <a:normAutofit fontScale="77500" lnSpcReduction="20000"/>
          </a:bodyPr>
          <a:lstStyle/>
          <a:p>
            <a:r>
              <a:rPr lang="en-US" dirty="0" smtClean="0">
                <a:solidFill>
                  <a:schemeClr val="accent1"/>
                </a:solidFill>
              </a:rPr>
              <a:t>No one should need these for any papers written in this class as they will not be lengthy papers. </a:t>
            </a:r>
          </a:p>
          <a:p>
            <a:r>
              <a:rPr lang="en-US" dirty="0">
                <a:solidFill>
                  <a:schemeClr val="accent1"/>
                </a:solidFill>
              </a:rPr>
              <a:t>For quotations that are more than four lines of prose or three lines of verse, place quotations in a free-standing block of text and omit quotation marks. Start the quotation on a new line, with the entire quote indented </a:t>
            </a:r>
            <a:r>
              <a:rPr lang="en-US" b="1" dirty="0">
                <a:solidFill>
                  <a:schemeClr val="accent1"/>
                </a:solidFill>
              </a:rPr>
              <a:t>one inch</a:t>
            </a:r>
            <a:r>
              <a:rPr lang="en-US" dirty="0">
                <a:solidFill>
                  <a:schemeClr val="accent1"/>
                </a:solidFill>
              </a:rPr>
              <a:t> from the left margin; maintain double-spacing. Only indent the first line of the quotation by an additional quarter inch if you are citing multiple paragraphs. Your parenthetical citation should come </a:t>
            </a:r>
            <a:r>
              <a:rPr lang="en-US" b="1" dirty="0">
                <a:solidFill>
                  <a:schemeClr val="accent1"/>
                </a:solidFill>
              </a:rPr>
              <a:t>after</a:t>
            </a:r>
            <a:r>
              <a:rPr lang="en-US" dirty="0">
                <a:solidFill>
                  <a:schemeClr val="accent1"/>
                </a:solidFill>
              </a:rPr>
              <a:t> the closing punctuation mark. When quoting verse, maintain original line breaks. (You should maintain double-spacing throughout your essay.)</a:t>
            </a:r>
          </a:p>
          <a:p>
            <a:r>
              <a:rPr lang="en-US" dirty="0">
                <a:solidFill>
                  <a:schemeClr val="accent1"/>
                </a:solidFill>
              </a:rPr>
              <a:t>For example, when citing more than four lines of prose, use the following examples:</a:t>
            </a:r>
          </a:p>
          <a:p>
            <a:pPr marL="0" indent="0">
              <a:buNone/>
            </a:pPr>
            <a:r>
              <a:rPr lang="en-US" dirty="0">
                <a:solidFill>
                  <a:srgbClr val="FF0000"/>
                </a:solidFill>
              </a:rPr>
              <a:t>Nelly Dean treats Heathcliff poorly and dehumanizes him throughout her narration:</a:t>
            </a:r>
          </a:p>
          <a:p>
            <a:pPr marL="0" indent="0">
              <a:buNone/>
            </a:pPr>
            <a:r>
              <a:rPr lang="en-US" dirty="0" smtClean="0">
                <a:solidFill>
                  <a:srgbClr val="FF0000"/>
                </a:solidFill>
              </a:rPr>
              <a:t>	They </a:t>
            </a:r>
            <a:r>
              <a:rPr lang="en-US" dirty="0">
                <a:solidFill>
                  <a:srgbClr val="FF0000"/>
                </a:solidFill>
              </a:rPr>
              <a:t>entirely refused to have it in bed with them, or even in their room, and I had no </a:t>
            </a:r>
            <a:r>
              <a:rPr lang="en-US" dirty="0" smtClean="0">
                <a:solidFill>
                  <a:srgbClr val="FF0000"/>
                </a:solidFill>
              </a:rPr>
              <a:t>	more </a:t>
            </a:r>
            <a:r>
              <a:rPr lang="en-US" dirty="0">
                <a:solidFill>
                  <a:srgbClr val="FF0000"/>
                </a:solidFill>
              </a:rPr>
              <a:t>sense, so, I put it on the landing of the stairs, hoping it would be gone on the </a:t>
            </a:r>
            <a:r>
              <a:rPr lang="en-US" dirty="0" smtClean="0">
                <a:solidFill>
                  <a:srgbClr val="FF0000"/>
                </a:solidFill>
              </a:rPr>
              <a:t>	morrow</a:t>
            </a:r>
            <a:r>
              <a:rPr lang="en-US" dirty="0">
                <a:solidFill>
                  <a:srgbClr val="FF0000"/>
                </a:solidFill>
              </a:rPr>
              <a:t>. By chance, or else attracted by hearing his voice, it crept to Mr. Earnshaw's </a:t>
            </a:r>
            <a:r>
              <a:rPr lang="en-US" dirty="0" smtClean="0">
                <a:solidFill>
                  <a:srgbClr val="FF0000"/>
                </a:solidFill>
              </a:rPr>
              <a:t>	door</a:t>
            </a:r>
            <a:r>
              <a:rPr lang="en-US" dirty="0">
                <a:solidFill>
                  <a:srgbClr val="FF0000"/>
                </a:solidFill>
              </a:rPr>
              <a:t>, and there he found it on quitting his chamber. Inquiries were made as to how it </a:t>
            </a:r>
            <a:r>
              <a:rPr lang="en-US" dirty="0" smtClean="0">
                <a:solidFill>
                  <a:srgbClr val="FF0000"/>
                </a:solidFill>
              </a:rPr>
              <a:t>	got </a:t>
            </a:r>
            <a:r>
              <a:rPr lang="en-US" dirty="0">
                <a:solidFill>
                  <a:srgbClr val="FF0000"/>
                </a:solidFill>
              </a:rPr>
              <a:t>there; I was obliged to confess, and in recompense for my cowardice and </a:t>
            </a:r>
            <a:r>
              <a:rPr lang="en-US" dirty="0" smtClean="0">
                <a:solidFill>
                  <a:srgbClr val="FF0000"/>
                </a:solidFill>
              </a:rPr>
              <a:t>	inhumanity </a:t>
            </a:r>
            <a:r>
              <a:rPr lang="en-US" dirty="0">
                <a:solidFill>
                  <a:srgbClr val="FF0000"/>
                </a:solidFill>
              </a:rPr>
              <a:t>was sent out of the </a:t>
            </a:r>
            <a:r>
              <a:rPr lang="en-US" dirty="0" smtClean="0">
                <a:solidFill>
                  <a:srgbClr val="FF0000"/>
                </a:solidFill>
              </a:rPr>
              <a:t>house. </a:t>
            </a:r>
            <a:r>
              <a:rPr lang="en-US" dirty="0">
                <a:solidFill>
                  <a:srgbClr val="FF0000"/>
                </a:solidFill>
              </a:rPr>
              <a:t>(Bronte </a:t>
            </a:r>
            <a:r>
              <a:rPr lang="en-US" dirty="0" smtClean="0">
                <a:solidFill>
                  <a:srgbClr val="FF0000"/>
                </a:solidFill>
              </a:rPr>
              <a:t>78)</a:t>
            </a:r>
            <a:endParaRPr lang="en-US" dirty="0">
              <a:solidFill>
                <a:srgbClr val="FF0000"/>
              </a:solidFill>
            </a:endParaRPr>
          </a:p>
          <a:p>
            <a:endParaRPr lang="en-US" dirty="0"/>
          </a:p>
        </p:txBody>
      </p:sp>
    </p:spTree>
    <p:extLst>
      <p:ext uri="{BB962C8B-B14F-4D97-AF65-F5344CB8AC3E}">
        <p14:creationId xmlns:p14="http://schemas.microsoft.com/office/powerpoint/2010/main" val="729769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6"/>
                </a:solidFill>
              </a:rPr>
              <a:t>Analysis within body paragraphs</a:t>
            </a:r>
            <a:endParaRPr lang="en-US" b="1" u="sng" dirty="0">
              <a:solidFill>
                <a:schemeClr val="accent6"/>
              </a:solidFill>
            </a:endParaRPr>
          </a:p>
        </p:txBody>
      </p:sp>
      <p:sp>
        <p:nvSpPr>
          <p:cNvPr id="3" name="Content Placeholder 2"/>
          <p:cNvSpPr>
            <a:spLocks noGrp="1"/>
          </p:cNvSpPr>
          <p:nvPr>
            <p:ph idx="1"/>
          </p:nvPr>
        </p:nvSpPr>
        <p:spPr/>
        <p:txBody>
          <a:bodyPr/>
          <a:lstStyle/>
          <a:p>
            <a:r>
              <a:rPr lang="en-US" b="1" dirty="0">
                <a:solidFill>
                  <a:schemeClr val="accent6">
                    <a:lumMod val="75000"/>
                  </a:schemeClr>
                </a:solidFill>
              </a:rPr>
              <a:t>Analysis = 1. Say – Explain more about the</a:t>
            </a:r>
            <a:r>
              <a:rPr lang="en-US" b="1" dirty="0">
                <a:solidFill>
                  <a:srgbClr val="FF0000"/>
                </a:solidFill>
              </a:rPr>
              <a:t> claim</a:t>
            </a:r>
            <a:r>
              <a:rPr lang="en-US" b="1" dirty="0">
                <a:solidFill>
                  <a:schemeClr val="accent6">
                    <a:lumMod val="75000"/>
                  </a:schemeClr>
                </a:solidFill>
              </a:rPr>
              <a:t>.</a:t>
            </a:r>
            <a:endParaRPr lang="en-US" dirty="0">
              <a:solidFill>
                <a:schemeClr val="accent6">
                  <a:lumMod val="75000"/>
                </a:schemeClr>
              </a:solidFill>
            </a:endParaRPr>
          </a:p>
          <a:p>
            <a:pPr marL="0" indent="0">
              <a:buNone/>
            </a:pPr>
            <a:r>
              <a:rPr lang="en-US" b="1" dirty="0">
                <a:solidFill>
                  <a:schemeClr val="accent6">
                    <a:lumMod val="75000"/>
                  </a:schemeClr>
                </a:solidFill>
              </a:rPr>
              <a:t>	      2. Mean – How does your quote support the argument of your </a:t>
            </a:r>
            <a:r>
              <a:rPr lang="en-US" b="1" dirty="0">
                <a:solidFill>
                  <a:srgbClr val="FF0000"/>
                </a:solidFill>
              </a:rPr>
              <a:t>claim</a:t>
            </a:r>
            <a:r>
              <a:rPr lang="en-US" b="1" dirty="0">
                <a:solidFill>
                  <a:schemeClr val="accent6">
                    <a:lumMod val="75000"/>
                  </a:schemeClr>
                </a:solidFill>
              </a:rPr>
              <a:t>?</a:t>
            </a:r>
            <a:endParaRPr lang="en-US" dirty="0">
              <a:solidFill>
                <a:schemeClr val="accent6">
                  <a:lumMod val="75000"/>
                </a:schemeClr>
              </a:solidFill>
            </a:endParaRPr>
          </a:p>
          <a:p>
            <a:pPr marL="0" indent="0">
              <a:buNone/>
            </a:pPr>
            <a:r>
              <a:rPr lang="en-US" b="1" dirty="0">
                <a:solidFill>
                  <a:schemeClr val="accent6">
                    <a:lumMod val="75000"/>
                  </a:schemeClr>
                </a:solidFill>
              </a:rPr>
              <a:t>	      3. Matter – Explain why your argument matters. Think: How does our argument change the story? How does our argument change the character that we are arguing? How does our argument change the plot?</a:t>
            </a:r>
            <a:endParaRPr lang="en-US" dirty="0">
              <a:solidFill>
                <a:schemeClr val="accent6">
                  <a:lumMod val="75000"/>
                </a:schemeClr>
              </a:solidFill>
            </a:endParaRPr>
          </a:p>
          <a:p>
            <a:endParaRPr lang="en-US" dirty="0"/>
          </a:p>
        </p:txBody>
      </p:sp>
    </p:spTree>
    <p:extLst>
      <p:ext uri="{BB962C8B-B14F-4D97-AF65-F5344CB8AC3E}">
        <p14:creationId xmlns:p14="http://schemas.microsoft.com/office/powerpoint/2010/main" val="239661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1054</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Argumentative Writing</vt:lpstr>
      <vt:lpstr>Claims within body paragraphs</vt:lpstr>
      <vt:lpstr>Evidence within body paragraphs</vt:lpstr>
      <vt:lpstr>Evidence Integration</vt:lpstr>
      <vt:lpstr>In-text/parenthetical citations</vt:lpstr>
      <vt:lpstr>Short Quotes</vt:lpstr>
      <vt:lpstr>Omitting part of a quote</vt:lpstr>
      <vt:lpstr>Long Quotations </vt:lpstr>
      <vt:lpstr>Analysis within body paragraphs</vt:lpstr>
      <vt:lpstr>Introductions</vt:lpstr>
      <vt:lpstr>PowerPoint Presentation</vt:lpstr>
      <vt:lpstr>Conclusions</vt:lpstr>
      <vt:lpstr>You’re done!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Argumentative Writing</dc:title>
  <dc:creator>Ramp, Katherine</dc:creator>
  <cp:lastModifiedBy>Ramp, Katherine</cp:lastModifiedBy>
  <cp:revision>4</cp:revision>
  <dcterms:created xsi:type="dcterms:W3CDTF">2016-08-16T12:09:00Z</dcterms:created>
  <dcterms:modified xsi:type="dcterms:W3CDTF">2016-08-22T11:58:22Z</dcterms:modified>
</cp:coreProperties>
</file>